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18" r:id="rId2"/>
    <p:sldId id="319" r:id="rId3"/>
    <p:sldId id="361" r:id="rId4"/>
    <p:sldId id="362" r:id="rId5"/>
    <p:sldId id="363" r:id="rId6"/>
    <p:sldId id="364" r:id="rId7"/>
    <p:sldId id="365" r:id="rId8"/>
    <p:sldId id="366" r:id="rId9"/>
    <p:sldId id="264" r:id="rId10"/>
    <p:sldId id="266" r:id="rId11"/>
    <p:sldId id="267" r:id="rId12"/>
    <p:sldId id="269" r:id="rId13"/>
    <p:sldId id="295" r:id="rId14"/>
    <p:sldId id="297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6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era Machova" initials="VM" lastIdx="7" clrIdx="0">
    <p:extLst>
      <p:ext uri="{19B8F6BF-5375-455C-9EA6-DF929625EA0E}">
        <p15:presenceInfo xmlns:p15="http://schemas.microsoft.com/office/powerpoint/2012/main" userId="S-1-5-21-240563687-785695126-2780266151-6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2T13:36:05.249" idx="1">
    <p:pos x="10" y="10"/>
    <p:text>zdá sa mi, že to nepatrí k téme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2T14:14:46.225" idx="2">
    <p:pos x="10" y="10"/>
    <p:text>pozn. pre grafičku, v Metodike je to strana 113.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2T14:24:08.151" idx="3">
    <p:pos x="10" y="10"/>
    <p:text>p. Kelecsenyi, pozrite prosím. či tieto fotky patria k téme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2T14:25:11.081" idx="4">
    <p:pos x="10" y="10"/>
    <p:text>aj tieto, všetky slides s fotkami, lebo vôbec tomu nerozumiem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6T11:57:12.793" idx="5">
    <p:pos x="553" y="696"/>
    <p:text>napísať po slovensky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6T11:57:40.869" idx="6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0-10-06T11:57:57.247" idx="7">
    <p:pos x="6685" y="2193"/>
    <p:text>napísať po slovensky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Kliknúť pre presun snímky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2000" b="0" strike="noStrike" spc="-1">
                <a:latin typeface="Arial"/>
              </a:rPr>
              <a:t>Kliknúť pre úpravu formátu poznámok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&lt;hlavička&gt;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80098EE-964A-44F8-A0A9-D07960033406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1520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70652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1520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70652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3482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276200"/>
            <a:ext cx="914328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comments" Target="../comments/commen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roject-stars.com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comments" Target="../comments/comment5.xml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12" Type="http://schemas.openxmlformats.org/officeDocument/2006/relationships/comments" Target="../comments/commen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2.jpg"/>
          <p:cNvPicPr/>
          <p:nvPr/>
        </p:nvPicPr>
        <p:blipFill rotWithShape="1">
          <a:blip r:embed="rId2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1.png"/>
          <p:cNvPicPr/>
          <p:nvPr/>
        </p:nvPicPr>
        <p:blipFill rotWithShape="1">
          <a:blip r:embed="rId3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Project: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 STARS (Successfully Teaching AstRonomy in Schools)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/>
                <a:ea typeface="Verdana"/>
                <a:cs typeface="Verdana"/>
                <a:sym typeface="Verdana"/>
              </a:rPr>
              <a:t>This project has been funded with the support of the Erasmus+ Programme, K2 Action, Strategic Partnerships in School Education.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 Agreement Number: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800"/>
              <a:t>2017-1-SK01-KA201-035344 				</a:t>
            </a:r>
          </a:p>
        </p:txBody>
      </p:sp>
      <p:sp>
        <p:nvSpPr>
          <p:cNvPr id="58" name="Shape 58"/>
          <p:cNvSpPr/>
          <p:nvPr/>
        </p:nvSpPr>
        <p:spPr>
          <a:xfrm>
            <a:off x="-6761" y="5572490"/>
            <a:ext cx="12198761" cy="135102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lang="en-GB" sz="900" dirty="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9" name="Shape 59"/>
          <p:cNvSpPr/>
          <p:nvPr/>
        </p:nvSpPr>
        <p:spPr>
          <a:xfrm>
            <a:off x="-6761" y="1847151"/>
            <a:ext cx="12198761" cy="298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sk-SK" sz="5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Tréningový program pre učiteľov (O2)</a:t>
            </a:r>
          </a:p>
          <a:p>
            <a:pPr lvl="0" algn="ctr"/>
            <a:endParaRPr lang="sk-SK" sz="1000" dirty="0"/>
          </a:p>
          <a:p>
            <a:pPr lvl="0" algn="ctr"/>
            <a:r>
              <a:rPr lang="sk-SK" sz="4400" b="1" dirty="0">
                <a:solidFill>
                  <a:srgbClr val="002060"/>
                </a:solidFill>
              </a:rPr>
              <a:t>Modul #4</a:t>
            </a:r>
          </a:p>
          <a:p>
            <a:pPr lvl="0" algn="ctr"/>
            <a:r>
              <a:rPr lang="sk-SK" sz="4000" b="1" u="sng" dirty="0">
                <a:solidFill>
                  <a:srgbClr val="002060"/>
                </a:solidFill>
              </a:rPr>
              <a:t>Objavovanie vesmíru</a:t>
            </a:r>
            <a:br>
              <a:rPr lang="sk-SK" sz="4000" b="1" dirty="0">
                <a:solidFill>
                  <a:srgbClr val="002060"/>
                </a:solidFill>
              </a:rPr>
            </a:br>
            <a:r>
              <a:rPr lang="sk-SK" sz="40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Základná orientácia na oblohe.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94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195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261360" y="836640"/>
            <a:ext cx="11684520" cy="75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002060"/>
                </a:solidFill>
                <a:uFillTx/>
                <a:latin typeface="Calibri"/>
                <a:ea typeface="Calibri"/>
              </a:rPr>
              <a:t>Teoretický obsah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249840" y="1829880"/>
            <a:ext cx="11684520" cy="3288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Základná orientácia na oblohe</a:t>
            </a:r>
            <a:endParaRPr lang="sk-SK" sz="3600" b="0" strike="noStrike" spc="-1" dirty="0">
              <a:latin typeface="Arial"/>
            </a:endParaRPr>
          </a:p>
          <a:p>
            <a:pPr marL="604080" lvl="1" indent="-146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9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Orientácia na oblohe. Polárna hviezda. Nájdenie Polárnej hviezdy.</a:t>
            </a:r>
            <a:endParaRPr lang="sk-SK" sz="2900" b="0" strike="noStrike" spc="-1" dirty="0">
              <a:latin typeface="Arial"/>
            </a:endParaRPr>
          </a:p>
          <a:p>
            <a:pPr marL="604080" lvl="1" indent="-146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9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Objavovanie a rozpoznávanie súhvezdí na oblohe prostredníctvom orientačných bodov;</a:t>
            </a:r>
            <a:endParaRPr lang="sk-SK" sz="2900" b="0" strike="noStrike" spc="-1" dirty="0">
              <a:latin typeface="Arial"/>
            </a:endParaRPr>
          </a:p>
          <a:p>
            <a:pPr marL="604080" lvl="1" indent="-146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9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Mená hviezd;</a:t>
            </a:r>
            <a:endParaRPr lang="sk-SK" sz="2900" b="0" strike="noStrike" spc="-1" dirty="0">
              <a:latin typeface="Arial"/>
            </a:endParaRPr>
          </a:p>
          <a:p>
            <a:pPr marL="604080" lvl="1" indent="-146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9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Hlboké predmety. </a:t>
            </a:r>
            <a:r>
              <a:rPr lang="sk-SK" sz="2900" b="0" strike="noStrike" spc="-1" dirty="0" err="1">
                <a:solidFill>
                  <a:srgbClr val="002060"/>
                </a:solidFill>
                <a:latin typeface="Calibri"/>
                <a:ea typeface="Calibri"/>
              </a:rPr>
              <a:t>Messierov</a:t>
            </a:r>
            <a:r>
              <a:rPr lang="sk-SK" sz="29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katalóg a katalóg NGC.</a:t>
            </a:r>
            <a:endParaRPr lang="sk-SK" sz="29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99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200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261360" y="836640"/>
            <a:ext cx="11684520" cy="75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002060"/>
                </a:solidFill>
                <a:uFillTx/>
                <a:latin typeface="Calibri"/>
                <a:ea typeface="Calibri"/>
              </a:rPr>
              <a:t>Teoretický obsah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249840" y="1609200"/>
            <a:ext cx="11684520" cy="387653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1.3 </a:t>
            </a:r>
            <a:r>
              <a:rPr lang="sk-SK" sz="36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Viditeľné a reálne pohyby nebeských telies</a:t>
            </a:r>
            <a:endParaRPr lang="sk-SK" sz="3600" b="0" strike="noStrike" spc="-1" dirty="0">
              <a:solidFill>
                <a:srgbClr val="FF0000"/>
              </a:solidFill>
              <a:latin typeface="Arial"/>
            </a:endParaRPr>
          </a:p>
          <a:p>
            <a:pPr marL="685800" lvl="1" indent="-22788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Nezapadajúce súhvezdia, vychádzajúce a zapadajúce súhvezdia, nestúpajúce súhvezdia;</a:t>
            </a:r>
            <a:endParaRPr lang="sk-SK" sz="2400" b="0" strike="noStrike" spc="-1" dirty="0">
              <a:solidFill>
                <a:srgbClr val="FF0000"/>
              </a:solidFill>
              <a:latin typeface="Arial"/>
            </a:endParaRPr>
          </a:p>
          <a:p>
            <a:pPr marL="685800" lvl="1" indent="-22788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Viditeľný denný a ročný pohyb hviezdnej oblohy;</a:t>
            </a:r>
            <a:endParaRPr lang="sk-SK" sz="2400" b="0" strike="noStrike" spc="-1" dirty="0">
              <a:solidFill>
                <a:srgbClr val="FF0000"/>
              </a:solidFill>
              <a:latin typeface="Arial"/>
            </a:endParaRPr>
          </a:p>
          <a:p>
            <a:pPr marL="685800" lvl="1" indent="-22788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Denný a ročný viditeľný pohyb Slnka;</a:t>
            </a:r>
            <a:endParaRPr lang="sk-SK" sz="2400" b="0" strike="noStrike" spc="-1" dirty="0">
              <a:solidFill>
                <a:srgbClr val="FF0000"/>
              </a:solidFill>
              <a:latin typeface="Arial"/>
            </a:endParaRPr>
          </a:p>
          <a:p>
            <a:pPr marL="685800" lvl="1" indent="-22788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Viditeľný ročný pohyb planét;</a:t>
            </a:r>
            <a:endParaRPr lang="sk-SK" sz="2400" b="0" strike="noStrike" spc="-1" dirty="0">
              <a:solidFill>
                <a:srgbClr val="FF0000"/>
              </a:solidFill>
              <a:latin typeface="Arial"/>
            </a:endParaRPr>
          </a:p>
          <a:p>
            <a:pPr marL="685800" lvl="1" indent="-22788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Pohyby Mesiaca po oblohe.</a:t>
            </a:r>
            <a:endParaRPr lang="sk-SK" sz="24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200" b="0" i="1" strike="noStrike" spc="-1" dirty="0">
                <a:solidFill>
                  <a:srgbClr val="FF0000"/>
                </a:solidFill>
                <a:latin typeface="Calibri"/>
                <a:ea typeface="Calibri"/>
              </a:rPr>
              <a:t>Táto téma nie je pre žiakov </a:t>
            </a:r>
            <a:r>
              <a:rPr lang="sk-SK" sz="2200" i="1" spc="-1" dirty="0">
                <a:solidFill>
                  <a:srgbClr val="FF0000"/>
                </a:solidFill>
                <a:latin typeface="Calibri"/>
                <a:ea typeface="Calibri"/>
              </a:rPr>
              <a:t>základných</a:t>
            </a:r>
            <a:r>
              <a:rPr lang="sk-SK" sz="2200" b="0" i="1" strike="noStrike" spc="-1" dirty="0">
                <a:solidFill>
                  <a:srgbClr val="FF0000"/>
                </a:solidFill>
                <a:latin typeface="Calibri"/>
                <a:ea typeface="Calibri"/>
              </a:rPr>
              <a:t> škôl ľahká a pochopenie týchto pohybov si vyžaduje abstraktné myslenie a pozorovacie skúsenosti. Počítačové programy typu Planetárium sú veľmi užitočné a mali by sa využívať na maximum</a:t>
            </a:r>
            <a:r>
              <a:rPr lang="sk-SK" sz="2200" b="0" i="1" strike="noStrike" spc="-1" dirty="0">
                <a:latin typeface="Calibri"/>
                <a:ea typeface="Calibri"/>
              </a:rPr>
              <a:t>.</a:t>
            </a:r>
            <a:endParaRPr lang="sk-SK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209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210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261360" y="836640"/>
            <a:ext cx="11684520" cy="75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002060"/>
                </a:solidFill>
                <a:uFillTx/>
                <a:latin typeface="Calibri"/>
                <a:ea typeface="Calibri"/>
              </a:rPr>
              <a:t>Zoznam praktických cvičení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261360" y="1941120"/>
            <a:ext cx="11684520" cy="228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marL="743670" indent="-742950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sk-SK" sz="36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Práca s počítačovým programom alebo aplikáciou pre smartphone typu PLANETARIUM</a:t>
            </a:r>
            <a:endParaRPr lang="sk-SK" sz="3600" b="0" strike="noStrike" spc="-1" dirty="0">
              <a:latin typeface="Arial"/>
            </a:endParaRPr>
          </a:p>
          <a:p>
            <a:pPr marL="743670" indent="-742950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sk-SK" sz="36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Mená hviezd </a:t>
            </a:r>
            <a:endParaRPr lang="sk-SK" sz="3600" b="0" strike="noStrike" spc="-1" dirty="0">
              <a:latin typeface="Arial"/>
            </a:endParaRPr>
          </a:p>
          <a:p>
            <a:pPr marL="743670" indent="-742950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sk-SK" sz="3600" b="0" strike="noStrike" spc="-1" dirty="0" err="1">
                <a:solidFill>
                  <a:srgbClr val="002060"/>
                </a:solidFill>
                <a:latin typeface="Calibri"/>
                <a:ea typeface="Calibri"/>
              </a:rPr>
              <a:t>Messierove</a:t>
            </a:r>
            <a:r>
              <a:rPr lang="sk-SK" sz="36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objekty</a:t>
            </a:r>
            <a:endParaRPr lang="sk-SK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345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346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347" name="CustomShape 2"/>
          <p:cNvSpPr/>
          <p:nvPr/>
        </p:nvSpPr>
        <p:spPr>
          <a:xfrm>
            <a:off x="244800" y="754920"/>
            <a:ext cx="11684520" cy="107576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200" b="0" u="sng" strike="noStrike" spc="-1" dirty="0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1 a 2. Práca s počítačovým programom alebo aplikáciou pre smartphone typu PLANETARIUM a názvy hviezd</a:t>
            </a:r>
            <a:endParaRPr lang="sk-SK" sz="3200" b="0" strike="noStrike" spc="-1" dirty="0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253440" y="2483640"/>
            <a:ext cx="11261160" cy="94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002060"/>
                </a:solidFill>
                <a:latin typeface="Calibri"/>
                <a:ea typeface="Calibri"/>
              </a:rPr>
              <a:t>Pomôcky a materiály: Počítač a program typu PLANETÁRIUM alebo smartphone a nainštalovaná aplikácia.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270000" y="3532680"/>
            <a:ext cx="11633760" cy="1248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endParaRPr lang="sk-SK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Úloha 1: Úvod do niektorých základných funkcií programu a aplikácie. </a:t>
            </a:r>
            <a:endParaRPr lang="sk-SK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Úloha 2: Oboznámenie sa s tvarom súhvezdí, názvami hviezd, rotáciou nebeskej sféry atď.</a:t>
            </a:r>
            <a:endParaRPr lang="sk-SK" sz="2400" b="0" strike="noStrike" spc="-1">
              <a:latin typeface="Arial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244800" y="1914840"/>
            <a:ext cx="11684520" cy="52176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Metodická časť: téma 4 - Základná orientácia na oblohe, cvičenie 1 a 2.</a:t>
            </a: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357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358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359" name="CustomShape 2"/>
          <p:cNvSpPr/>
          <p:nvPr/>
        </p:nvSpPr>
        <p:spPr>
          <a:xfrm>
            <a:off x="9461520" y="4094640"/>
            <a:ext cx="2361600" cy="94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Aplikácia pre smartfóny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360" name="image21.png"/>
          <p:cNvPicPr/>
          <p:nvPr/>
        </p:nvPicPr>
        <p:blipFill>
          <a:blip r:embed="rId4"/>
          <a:stretch/>
        </p:blipFill>
        <p:spPr>
          <a:xfrm>
            <a:off x="4038480" y="851760"/>
            <a:ext cx="2812680" cy="4688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362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363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364" name="CustomShape 2"/>
          <p:cNvSpPr/>
          <p:nvPr/>
        </p:nvSpPr>
        <p:spPr>
          <a:xfrm>
            <a:off x="244800" y="754920"/>
            <a:ext cx="11684520" cy="76798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4400" b="0" u="sng" strike="noStrike" spc="-1" dirty="0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2. Názvy hviezd</a:t>
            </a:r>
            <a:endParaRPr lang="sk-SK" sz="4400" b="0" strike="noStrike" spc="-1" dirty="0"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598320" y="2434320"/>
            <a:ext cx="11205720" cy="13835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strike="noStrike" spc="-1" dirty="0">
                <a:solidFill>
                  <a:srgbClr val="002060"/>
                </a:solidFill>
                <a:latin typeface="Calibri"/>
                <a:ea typeface="Calibri"/>
              </a:rPr>
              <a:t>Pomôcky a materiály: Tlačená tabuľka s čiastočne vyplnenými názvami hviezd a súhvezdí. Počítač a program typu PLANETÁRIUM, smartphone a nainštalovaná aplikácia alebo tlačená hviezdová mapa.</a:t>
            </a:r>
            <a:endParaRPr lang="sk-SK" sz="2800" strike="noStrike" spc="-1" dirty="0"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606960" y="4055760"/>
            <a:ext cx="11368440" cy="952653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lang="sk-SK" sz="2800" strike="noStrike" spc="-1" dirty="0">
                <a:solidFill>
                  <a:srgbClr val="002060"/>
                </a:solidFill>
                <a:latin typeface="Calibri"/>
                <a:ea typeface="Calibri"/>
              </a:rPr>
              <a:t>Žiaci musia vyplniť chýbajúce názvy súhvezdí alebo mená najjasnejších hviezd v nich.</a:t>
            </a:r>
            <a:endParaRPr lang="sk-SK" sz="2800" strike="noStrike" spc="-1" dirty="0"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612000" y="1652040"/>
            <a:ext cx="10949760" cy="952653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strike="noStrike" spc="-1" dirty="0">
                <a:solidFill>
                  <a:srgbClr val="002060"/>
                </a:solidFill>
                <a:latin typeface="Calibri"/>
                <a:ea typeface="Calibri"/>
              </a:rPr>
              <a:t>Metodická časť: téma 4 - Základná orientácia na oblohe, tabuľka k praktickému cvičeniu  2.</a:t>
            </a:r>
            <a:endParaRPr lang="sk-SK" sz="28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369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370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pic>
        <p:nvPicPr>
          <p:cNvPr id="371" name="image22.jpeg"/>
          <p:cNvPicPr/>
          <p:nvPr/>
        </p:nvPicPr>
        <p:blipFill>
          <a:blip r:embed="rId4"/>
          <a:stretch/>
        </p:blipFill>
        <p:spPr>
          <a:xfrm>
            <a:off x="1003320" y="1477080"/>
            <a:ext cx="9939960" cy="33793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378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379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380" name="CustomShape 2"/>
          <p:cNvSpPr/>
          <p:nvPr/>
        </p:nvSpPr>
        <p:spPr>
          <a:xfrm>
            <a:off x="244800" y="754920"/>
            <a:ext cx="11684520" cy="76798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4400" b="0" u="sng" strike="noStrike" spc="-1" dirty="0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3. </a:t>
            </a:r>
            <a:r>
              <a:rPr lang="sk-SK" sz="4400" b="0" u="sng" strike="noStrike" spc="-1" dirty="0" err="1">
                <a:solidFill>
                  <a:srgbClr val="44546A"/>
                </a:solidFill>
                <a:uFillTx/>
                <a:latin typeface="Calibri"/>
                <a:ea typeface="Calibri"/>
              </a:rPr>
              <a:t>Messierove</a:t>
            </a:r>
            <a:r>
              <a:rPr lang="sk-SK" sz="4400" b="0" u="sng" strike="noStrike" spc="-1" dirty="0">
                <a:solidFill>
                  <a:srgbClr val="44546A"/>
                </a:solidFill>
                <a:uFillTx/>
                <a:latin typeface="Calibri"/>
                <a:ea typeface="Calibri"/>
              </a:rPr>
              <a:t> objekty</a:t>
            </a:r>
            <a:endParaRPr lang="sk-SK" sz="4400" b="0" strike="noStrike" spc="-1" dirty="0"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460800" y="2755440"/>
            <a:ext cx="10842840" cy="1551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200" b="0" strike="noStrike" spc="-1">
                <a:solidFill>
                  <a:srgbClr val="002060"/>
                </a:solidFill>
                <a:latin typeface="Calibri"/>
                <a:ea typeface="Calibri"/>
              </a:rPr>
              <a:t>Pomôcky a materiály: Vytlačené fotografie tzv. hlbokých objektov alebo ich počítačové naprotívky.</a:t>
            </a:r>
            <a:endParaRPr lang="sk-SK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382" name="CustomShape 4"/>
          <p:cNvSpPr/>
          <p:nvPr/>
        </p:nvSpPr>
        <p:spPr>
          <a:xfrm>
            <a:off x="402120" y="4093560"/>
            <a:ext cx="11176920" cy="1552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200" b="0" strike="noStrike" spc="-1">
                <a:solidFill>
                  <a:srgbClr val="002060"/>
                </a:solidFill>
                <a:latin typeface="Calibri"/>
                <a:ea typeface="Calibri"/>
              </a:rPr>
              <a:t>Postup: Žiaci musia rozpoznať, ktorý obrázok zobrazuje hmlovinu, hviezdokupu alebo galaxiu. Je dobré pomenovať aspoň jedného zástupcu z troch tried kozmických objektov.</a:t>
            </a:r>
            <a:endParaRPr lang="sk-SK" sz="3200" b="0" strike="noStrike" spc="-1">
              <a:latin typeface="Arial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539640" y="1785960"/>
            <a:ext cx="11522160" cy="64487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lang="sk-SK" sz="3600" spc="-1" dirty="0">
                <a:solidFill>
                  <a:srgbClr val="002060"/>
                </a:solidFill>
                <a:latin typeface="Calibri"/>
                <a:ea typeface="Calibri"/>
              </a:rPr>
              <a:t>téma 4</a:t>
            </a:r>
            <a:endParaRPr lang="sk-SK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385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386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pic>
        <p:nvPicPr>
          <p:cNvPr id="387" name="image24.jpg"/>
          <p:cNvPicPr/>
          <p:nvPr/>
        </p:nvPicPr>
        <p:blipFill>
          <a:blip r:embed="rId4"/>
          <a:stretch/>
        </p:blipFill>
        <p:spPr>
          <a:xfrm>
            <a:off x="60840" y="777240"/>
            <a:ext cx="2894760" cy="2389320"/>
          </a:xfrm>
          <a:prstGeom prst="rect">
            <a:avLst/>
          </a:prstGeom>
          <a:ln w="12600">
            <a:noFill/>
          </a:ln>
        </p:spPr>
      </p:pic>
      <p:pic>
        <p:nvPicPr>
          <p:cNvPr id="388" name="image25.jpg"/>
          <p:cNvPicPr/>
          <p:nvPr/>
        </p:nvPicPr>
        <p:blipFill>
          <a:blip r:embed="rId5"/>
          <a:stretch/>
        </p:blipFill>
        <p:spPr>
          <a:xfrm>
            <a:off x="4658400" y="1297800"/>
            <a:ext cx="3402720" cy="2360520"/>
          </a:xfrm>
          <a:prstGeom prst="rect">
            <a:avLst/>
          </a:prstGeom>
          <a:ln w="12600">
            <a:noFill/>
          </a:ln>
        </p:spPr>
      </p:pic>
      <p:pic>
        <p:nvPicPr>
          <p:cNvPr id="389" name="image26.jpg"/>
          <p:cNvPicPr/>
          <p:nvPr/>
        </p:nvPicPr>
        <p:blipFill>
          <a:blip r:embed="rId6"/>
          <a:stretch/>
        </p:blipFill>
        <p:spPr>
          <a:xfrm>
            <a:off x="8829000" y="1049760"/>
            <a:ext cx="2856960" cy="2856960"/>
          </a:xfrm>
          <a:prstGeom prst="rect">
            <a:avLst/>
          </a:prstGeom>
          <a:ln w="12600">
            <a:noFill/>
          </a:ln>
        </p:spPr>
      </p:pic>
      <p:pic>
        <p:nvPicPr>
          <p:cNvPr id="390" name="image27.jpg"/>
          <p:cNvPicPr/>
          <p:nvPr/>
        </p:nvPicPr>
        <p:blipFill>
          <a:blip r:embed="rId7"/>
          <a:stretch/>
        </p:blipFill>
        <p:spPr>
          <a:xfrm>
            <a:off x="891360" y="3256920"/>
            <a:ext cx="3390120" cy="2259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392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393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394" name="CustomShape 2"/>
          <p:cNvSpPr/>
          <p:nvPr/>
        </p:nvSpPr>
        <p:spPr>
          <a:xfrm>
            <a:off x="9524880" y="4526280"/>
            <a:ext cx="2361600" cy="516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GALAXIE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395" name="image24.jpg"/>
          <p:cNvPicPr/>
          <p:nvPr/>
        </p:nvPicPr>
        <p:blipFill>
          <a:blip r:embed="rId4"/>
          <a:stretch/>
        </p:blipFill>
        <p:spPr>
          <a:xfrm>
            <a:off x="60840" y="777240"/>
            <a:ext cx="2894760" cy="2389320"/>
          </a:xfrm>
          <a:prstGeom prst="rect">
            <a:avLst/>
          </a:prstGeom>
          <a:ln w="12600">
            <a:noFill/>
          </a:ln>
        </p:spPr>
      </p:pic>
      <p:pic>
        <p:nvPicPr>
          <p:cNvPr id="396" name="image25.jpg"/>
          <p:cNvPicPr/>
          <p:nvPr/>
        </p:nvPicPr>
        <p:blipFill>
          <a:blip r:embed="rId5"/>
          <a:stretch/>
        </p:blipFill>
        <p:spPr>
          <a:xfrm>
            <a:off x="4658400" y="1297800"/>
            <a:ext cx="3402720" cy="2360520"/>
          </a:xfrm>
          <a:prstGeom prst="rect">
            <a:avLst/>
          </a:prstGeom>
          <a:ln w="12600">
            <a:noFill/>
          </a:ln>
        </p:spPr>
      </p:pic>
      <p:pic>
        <p:nvPicPr>
          <p:cNvPr id="397" name="image26.jpg"/>
          <p:cNvPicPr/>
          <p:nvPr/>
        </p:nvPicPr>
        <p:blipFill>
          <a:blip r:embed="rId6"/>
          <a:stretch/>
        </p:blipFill>
        <p:spPr>
          <a:xfrm>
            <a:off x="8829000" y="1049760"/>
            <a:ext cx="2856960" cy="2856960"/>
          </a:xfrm>
          <a:prstGeom prst="rect">
            <a:avLst/>
          </a:prstGeom>
          <a:ln w="12600">
            <a:noFill/>
          </a:ln>
        </p:spPr>
      </p:pic>
      <p:pic>
        <p:nvPicPr>
          <p:cNvPr id="398" name="image27.jpg"/>
          <p:cNvPicPr/>
          <p:nvPr/>
        </p:nvPicPr>
        <p:blipFill>
          <a:blip r:embed="rId7"/>
          <a:stretch/>
        </p:blipFill>
        <p:spPr>
          <a:xfrm>
            <a:off x="891360" y="3256920"/>
            <a:ext cx="3390120" cy="2259720"/>
          </a:xfrm>
          <a:prstGeom prst="rect">
            <a:avLst/>
          </a:prstGeom>
          <a:ln w="12600">
            <a:noFill/>
          </a:ln>
        </p:spPr>
      </p:pic>
      <p:sp>
        <p:nvSpPr>
          <p:cNvPr id="399" name="CustomShape 3"/>
          <p:cNvSpPr/>
          <p:nvPr/>
        </p:nvSpPr>
        <p:spPr>
          <a:xfrm>
            <a:off x="4370400" y="4871160"/>
            <a:ext cx="2529000" cy="364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Galaxia Andromeda, M31</a:t>
            </a:r>
            <a:endParaRPr lang="sk-SK" sz="1800" b="0" strike="noStrike" spc="-1">
              <a:latin typeface="Arial"/>
            </a:endParaRPr>
          </a:p>
        </p:txBody>
      </p:sp>
      <p:pic>
        <p:nvPicPr>
          <p:cNvPr id="400" name="image8.png"/>
          <p:cNvPicPr/>
          <p:nvPr/>
        </p:nvPicPr>
        <p:blipFill>
          <a:blip r:embed="rId8"/>
          <a:stretch/>
        </p:blipFill>
        <p:spPr>
          <a:xfrm>
            <a:off x="4510800" y="482040"/>
            <a:ext cx="2248920" cy="9565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jpg">
            <a:extLst>
              <a:ext uri="{FF2B5EF4-FFF2-40B4-BE49-F238E27FC236}">
                <a16:creationId xmlns:a16="http://schemas.microsoft.com/office/drawing/2014/main" id="{67DC00D4-5EDA-4398-9BDF-084CD55F4D62}"/>
              </a:ext>
            </a:extLst>
          </p:cNvPr>
          <p:cNvPicPr/>
          <p:nvPr/>
        </p:nvPicPr>
        <p:blipFill rotWithShape="1">
          <a:blip r:embed="rId2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1.png">
            <a:extLst>
              <a:ext uri="{FF2B5EF4-FFF2-40B4-BE49-F238E27FC236}">
                <a16:creationId xmlns:a16="http://schemas.microsoft.com/office/drawing/2014/main" id="{FD4AB659-7E47-4BC4-AD2D-C505FE1C6841}"/>
              </a:ext>
            </a:extLst>
          </p:cNvPr>
          <p:cNvPicPr/>
          <p:nvPr/>
        </p:nvPicPr>
        <p:blipFill rotWithShape="1">
          <a:blip r:embed="rId3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 dirty="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116521" y="3416575"/>
            <a:ext cx="3795125" cy="1779938"/>
            <a:chOff x="-723654" y="0"/>
            <a:chExt cx="3795123" cy="177993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-723654" y="683495"/>
              <a:ext cx="3795123" cy="1096441"/>
              <a:chOff x="-809993" y="347372"/>
              <a:chExt cx="379512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809993" y="347372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600507" y="547911"/>
                <a:ext cx="3585635" cy="584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sk-SK" sz="1900" b="1" dirty="0">
                    <a:solidFill>
                      <a:srgbClr val="0D0D0D"/>
                    </a:solidFill>
                  </a:rPr>
                  <a:t>4.</a:t>
                </a:r>
                <a:r>
                  <a:rPr lang="sk-SK" sz="1900" b="1" dirty="0">
                    <a:solidFill>
                      <a:srgbClr val="FFFFFF"/>
                    </a:solidFill>
                  </a:rPr>
                  <a:t> </a:t>
                </a:r>
                <a:r>
                  <a:rPr lang="sk-SK" sz="1900" b="1" dirty="0"/>
                  <a:t>STARS Koncept edukačného programu na výučbu astronómie</a:t>
                </a:r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5338533" y="4051202"/>
            <a:ext cx="4144137" cy="965203"/>
            <a:chOff x="0" y="0"/>
            <a:chExt cx="3830799" cy="965201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303594"/>
              <a:ext cx="3783682" cy="640514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80000" tIns="180000" rIns="180000" bIns="180000" numCol="1" anchor="ctr">
              <a:spAutoFit/>
            </a:bodyPr>
            <a:lstStyle>
              <a:lvl1pPr>
                <a:defRPr b="1"/>
              </a:lvl1pPr>
            </a:lstStyle>
            <a:p>
              <a:pPr lvl="0" algn="ctr">
                <a:defRPr b="0"/>
              </a:pPr>
              <a:r>
                <a:rPr lang="sk-SK" b="1" dirty="0"/>
                <a:t>Medzinárodná online konferencia 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52964" y="1892285"/>
            <a:ext cx="3602726" cy="1880032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77088" y="334331"/>
                <a:ext cx="3177984" cy="12083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sk-SK" sz="1900" b="1" dirty="0">
                    <a:solidFill>
                      <a:srgbClr val="FFFFFF"/>
                    </a:solidFill>
                  </a:rPr>
                  <a:t>1.</a:t>
                </a:r>
                <a:r>
                  <a:rPr lang="sk-SK" sz="1900" dirty="0">
                    <a:solidFill>
                      <a:srgbClr val="FFFFFF"/>
                    </a:solidFill>
                  </a:rPr>
                  <a:t> </a:t>
                </a:r>
                <a:r>
                  <a:rPr lang="sk-SK" sz="1900" b="1" dirty="0">
                    <a:solidFill>
                      <a:srgbClr val="FFFFFF"/>
                    </a:solidFill>
                  </a:rPr>
                  <a:t>STARS Metodická príručka pre učiteľov</a:t>
                </a:r>
                <a:endParaRPr lang="sk-SK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sk-SK" sz="1900" dirty="0">
                    <a:solidFill>
                      <a:srgbClr val="FFFFFF"/>
                    </a:solidFill>
                  </a:rPr>
                  <a:t>materiál pre učiteľov pripravený </a:t>
                </a:r>
                <a:br>
                  <a:rPr lang="sk-SK" sz="1900" dirty="0">
                    <a:solidFill>
                      <a:srgbClr val="FFFFFF"/>
                    </a:solidFill>
                  </a:rPr>
                </a:br>
                <a:r>
                  <a:rPr lang="sk-SK" sz="1900" dirty="0">
                    <a:solidFill>
                      <a:srgbClr val="FFFFFF"/>
                    </a:solidFill>
                  </a:rPr>
                  <a:t>na okamžité použitie</a:t>
                </a: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186445" y="2447476"/>
            <a:ext cx="3640417" cy="1768689"/>
            <a:chOff x="-1" y="-2"/>
            <a:chExt cx="3640416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0197" y="-2"/>
              <a:ext cx="3500021" cy="1768687"/>
              <a:chOff x="0" y="0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99362" y="299568"/>
                <a:ext cx="3253399" cy="116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sk-SK" sz="1900" b="1" dirty="0"/>
                  <a:t>3.</a:t>
                </a:r>
                <a:r>
                  <a:rPr lang="sk-SK" sz="1900" dirty="0"/>
                  <a:t> </a:t>
                </a:r>
                <a:r>
                  <a:rPr lang="sk-SK" sz="1900" b="1" dirty="0"/>
                  <a:t>STARS </a:t>
                </a:r>
                <a:r>
                  <a:rPr lang="sk-SK" sz="1900" b="1" dirty="0" err="1"/>
                  <a:t>Online</a:t>
                </a:r>
                <a:r>
                  <a:rPr lang="sk-SK" sz="1900" b="1" dirty="0"/>
                  <a:t> Platforma </a:t>
                </a:r>
                <a:br>
                  <a:rPr lang="sk-SK" sz="1900" b="1" dirty="0"/>
                </a:br>
                <a:r>
                  <a:rPr lang="sk-SK" sz="1900" dirty="0"/>
                  <a:t>s príkladmi dobrej praxe </a:t>
                </a:r>
                <a:br>
                  <a:rPr lang="sk-SK" sz="1900" dirty="0"/>
                </a:br>
                <a:r>
                  <a:rPr lang="sk-SK" sz="1900" dirty="0"/>
                  <a:t>a príležitosťami na diskusie </a:t>
                </a:r>
                <a:br>
                  <a:rPr lang="sk-SK" sz="1900" dirty="0"/>
                </a:br>
                <a:r>
                  <a:rPr lang="sk-SK" sz="1900" dirty="0"/>
                  <a:t>a výmenu informácií</a:t>
                </a:r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478553" y="2064685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364" y="452735"/>
                <a:ext cx="3106095" cy="877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sk-SK" sz="1900" b="1" dirty="0">
                    <a:solidFill>
                      <a:srgbClr val="040404"/>
                    </a:solidFill>
                  </a:rPr>
                  <a:t>2.</a:t>
                </a:r>
                <a:r>
                  <a:rPr lang="sk-SK" sz="1900" dirty="0">
                    <a:solidFill>
                      <a:srgbClr val="040404"/>
                    </a:solidFill>
                  </a:rPr>
                  <a:t> </a:t>
                </a:r>
                <a:r>
                  <a:rPr lang="sk-SK" sz="1900" b="1" dirty="0"/>
                  <a:t>STARS Tréningový program pre učiteľov</a:t>
                </a:r>
                <a:endParaRPr lang="sk-SK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sk-SK" sz="1900" dirty="0"/>
                  <a:t>inovatívny a komplexný prístup</a:t>
                </a:r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0" y="958288"/>
            <a:ext cx="12192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 algn="ctr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Úvod do projektu </a:t>
            </a:r>
            <a:r>
              <a:rPr sz="4400" u="sng" dirty="0">
                <a:solidFill>
                  <a:srgbClr val="002060"/>
                </a:solidFill>
              </a:rPr>
              <a:t>STARS</a:t>
            </a:r>
          </a:p>
        </p:txBody>
      </p:sp>
      <p:sp>
        <p:nvSpPr>
          <p:cNvPr id="90" name="Shape 90"/>
          <p:cNvSpPr/>
          <p:nvPr/>
        </p:nvSpPr>
        <p:spPr>
          <a:xfrm>
            <a:off x="8828907" y="4977484"/>
            <a:ext cx="33563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hlinkClick r:id="rId4"/>
              </a:defRPr>
            </a:lvl1pPr>
          </a:lstStyle>
          <a:p>
            <a:pPr lvl="0">
              <a:defRPr sz="1800"/>
            </a:pPr>
            <a:r>
              <a:rPr sz="3200" dirty="0">
                <a:hlinkClick r:id="rId4"/>
              </a:rPr>
              <a:t>project-stars.com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402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403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pic>
        <p:nvPicPr>
          <p:cNvPr id="404" name="image28.jpg"/>
          <p:cNvPicPr/>
          <p:nvPr/>
        </p:nvPicPr>
        <p:blipFill>
          <a:blip r:embed="rId4"/>
          <a:stretch/>
        </p:blipFill>
        <p:spPr>
          <a:xfrm>
            <a:off x="6522840" y="3352680"/>
            <a:ext cx="3118320" cy="2094120"/>
          </a:xfrm>
          <a:prstGeom prst="rect">
            <a:avLst/>
          </a:prstGeom>
          <a:ln w="12600">
            <a:noFill/>
          </a:ln>
        </p:spPr>
      </p:pic>
      <p:pic>
        <p:nvPicPr>
          <p:cNvPr id="405" name="image29.jpg"/>
          <p:cNvPicPr/>
          <p:nvPr/>
        </p:nvPicPr>
        <p:blipFill>
          <a:blip r:embed="rId5"/>
          <a:stretch/>
        </p:blipFill>
        <p:spPr>
          <a:xfrm>
            <a:off x="3211920" y="958320"/>
            <a:ext cx="3188160" cy="2125440"/>
          </a:xfrm>
          <a:prstGeom prst="rect">
            <a:avLst/>
          </a:prstGeom>
          <a:ln w="12600">
            <a:noFill/>
          </a:ln>
        </p:spPr>
      </p:pic>
      <p:pic>
        <p:nvPicPr>
          <p:cNvPr id="406" name="image30.jpg"/>
          <p:cNvPicPr/>
          <p:nvPr/>
        </p:nvPicPr>
        <p:blipFill>
          <a:blip r:embed="rId6"/>
          <a:stretch/>
        </p:blipFill>
        <p:spPr>
          <a:xfrm>
            <a:off x="6522840" y="974880"/>
            <a:ext cx="3113640" cy="2077560"/>
          </a:xfrm>
          <a:prstGeom prst="rect">
            <a:avLst/>
          </a:prstGeom>
          <a:ln w="12600">
            <a:noFill/>
          </a:ln>
        </p:spPr>
      </p:pic>
      <p:pic>
        <p:nvPicPr>
          <p:cNvPr id="407" name="image31.jpg"/>
          <p:cNvPicPr/>
          <p:nvPr/>
        </p:nvPicPr>
        <p:blipFill>
          <a:blip r:embed="rId7"/>
          <a:stretch/>
        </p:blipFill>
        <p:spPr>
          <a:xfrm>
            <a:off x="320400" y="1857240"/>
            <a:ext cx="2689200" cy="2689200"/>
          </a:xfrm>
          <a:prstGeom prst="rect">
            <a:avLst/>
          </a:prstGeom>
          <a:ln w="12600">
            <a:noFill/>
          </a:ln>
        </p:spPr>
      </p:pic>
      <p:pic>
        <p:nvPicPr>
          <p:cNvPr id="408" name="image32.jpg"/>
          <p:cNvPicPr/>
          <p:nvPr/>
        </p:nvPicPr>
        <p:blipFill>
          <a:blip r:embed="rId8"/>
          <a:stretch/>
        </p:blipFill>
        <p:spPr>
          <a:xfrm>
            <a:off x="3241800" y="3352680"/>
            <a:ext cx="3158280" cy="20941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410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411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9829800" y="1067040"/>
            <a:ext cx="2361600" cy="516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HVIEZDOKOPY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413" name="image28.jpg"/>
          <p:cNvPicPr/>
          <p:nvPr/>
        </p:nvPicPr>
        <p:blipFill>
          <a:blip r:embed="rId4"/>
          <a:stretch/>
        </p:blipFill>
        <p:spPr>
          <a:xfrm>
            <a:off x="6522840" y="3352680"/>
            <a:ext cx="3118320" cy="2094120"/>
          </a:xfrm>
          <a:prstGeom prst="rect">
            <a:avLst/>
          </a:prstGeom>
          <a:ln w="12600">
            <a:noFill/>
          </a:ln>
        </p:spPr>
      </p:pic>
      <p:pic>
        <p:nvPicPr>
          <p:cNvPr id="414" name="image29.jpg"/>
          <p:cNvPicPr/>
          <p:nvPr/>
        </p:nvPicPr>
        <p:blipFill>
          <a:blip r:embed="rId5"/>
          <a:stretch/>
        </p:blipFill>
        <p:spPr>
          <a:xfrm>
            <a:off x="3211920" y="958320"/>
            <a:ext cx="3188160" cy="2125440"/>
          </a:xfrm>
          <a:prstGeom prst="rect">
            <a:avLst/>
          </a:prstGeom>
          <a:ln w="12600">
            <a:noFill/>
          </a:ln>
        </p:spPr>
      </p:pic>
      <p:pic>
        <p:nvPicPr>
          <p:cNvPr id="415" name="image30.jpg"/>
          <p:cNvPicPr/>
          <p:nvPr/>
        </p:nvPicPr>
        <p:blipFill>
          <a:blip r:embed="rId6"/>
          <a:stretch/>
        </p:blipFill>
        <p:spPr>
          <a:xfrm>
            <a:off x="6522840" y="974880"/>
            <a:ext cx="3113640" cy="2077560"/>
          </a:xfrm>
          <a:prstGeom prst="rect">
            <a:avLst/>
          </a:prstGeom>
          <a:ln w="12600">
            <a:noFill/>
          </a:ln>
        </p:spPr>
      </p:pic>
      <p:pic>
        <p:nvPicPr>
          <p:cNvPr id="416" name="image31.jpg"/>
          <p:cNvPicPr/>
          <p:nvPr/>
        </p:nvPicPr>
        <p:blipFill>
          <a:blip r:embed="rId7"/>
          <a:stretch/>
        </p:blipFill>
        <p:spPr>
          <a:xfrm>
            <a:off x="320400" y="1857240"/>
            <a:ext cx="2689200" cy="2689200"/>
          </a:xfrm>
          <a:prstGeom prst="rect">
            <a:avLst/>
          </a:prstGeom>
          <a:ln w="12600">
            <a:noFill/>
          </a:ln>
        </p:spPr>
      </p:pic>
      <p:pic>
        <p:nvPicPr>
          <p:cNvPr id="417" name="image32.jpg"/>
          <p:cNvPicPr/>
          <p:nvPr/>
        </p:nvPicPr>
        <p:blipFill>
          <a:blip r:embed="rId8"/>
          <a:stretch/>
        </p:blipFill>
        <p:spPr>
          <a:xfrm>
            <a:off x="3241800" y="3352680"/>
            <a:ext cx="3158280" cy="2094120"/>
          </a:xfrm>
          <a:prstGeom prst="rect">
            <a:avLst/>
          </a:prstGeom>
          <a:ln w="12600">
            <a:noFill/>
          </a:ln>
        </p:spPr>
      </p:pic>
      <p:sp>
        <p:nvSpPr>
          <p:cNvPr id="418" name="CustomShape 3"/>
          <p:cNvSpPr/>
          <p:nvPr/>
        </p:nvSpPr>
        <p:spPr>
          <a:xfrm>
            <a:off x="9641880" y="4801320"/>
            <a:ext cx="2412360" cy="63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Hviezdokopa Plejády, 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М45</a:t>
            </a:r>
            <a:endParaRPr lang="sk-SK" sz="1800" b="0" strike="noStrike" spc="-1">
              <a:latin typeface="Arial"/>
            </a:endParaRPr>
          </a:p>
        </p:txBody>
      </p:sp>
      <p:pic>
        <p:nvPicPr>
          <p:cNvPr id="419" name="image8.png"/>
          <p:cNvPicPr/>
          <p:nvPr/>
        </p:nvPicPr>
        <p:blipFill>
          <a:blip r:embed="rId9"/>
          <a:stretch/>
        </p:blipFill>
        <p:spPr>
          <a:xfrm>
            <a:off x="0" y="696600"/>
            <a:ext cx="2248920" cy="9565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421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422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pic>
        <p:nvPicPr>
          <p:cNvPr id="423" name="image33.jpg"/>
          <p:cNvPicPr/>
          <p:nvPr/>
        </p:nvPicPr>
        <p:blipFill>
          <a:blip r:embed="rId4"/>
          <a:stretch/>
        </p:blipFill>
        <p:spPr>
          <a:xfrm>
            <a:off x="125640" y="857160"/>
            <a:ext cx="2235600" cy="2235600"/>
          </a:xfrm>
          <a:prstGeom prst="rect">
            <a:avLst/>
          </a:prstGeom>
          <a:ln w="12600">
            <a:noFill/>
          </a:ln>
        </p:spPr>
      </p:pic>
      <p:pic>
        <p:nvPicPr>
          <p:cNvPr id="424" name="image34.jpg"/>
          <p:cNvPicPr/>
          <p:nvPr/>
        </p:nvPicPr>
        <p:blipFill>
          <a:blip r:embed="rId5"/>
          <a:stretch/>
        </p:blipFill>
        <p:spPr>
          <a:xfrm>
            <a:off x="2583000" y="857160"/>
            <a:ext cx="3577680" cy="2235600"/>
          </a:xfrm>
          <a:prstGeom prst="rect">
            <a:avLst/>
          </a:prstGeom>
          <a:ln w="12600">
            <a:noFill/>
          </a:ln>
        </p:spPr>
      </p:pic>
      <p:pic>
        <p:nvPicPr>
          <p:cNvPr id="425" name="image35.jpg"/>
          <p:cNvPicPr/>
          <p:nvPr/>
        </p:nvPicPr>
        <p:blipFill>
          <a:blip r:embed="rId6"/>
          <a:stretch/>
        </p:blipFill>
        <p:spPr>
          <a:xfrm>
            <a:off x="6337080" y="857160"/>
            <a:ext cx="2146320" cy="2235600"/>
          </a:xfrm>
          <a:prstGeom prst="rect">
            <a:avLst/>
          </a:prstGeom>
          <a:ln w="12600">
            <a:noFill/>
          </a:ln>
        </p:spPr>
      </p:pic>
      <p:pic>
        <p:nvPicPr>
          <p:cNvPr id="426" name="image36.jpg"/>
          <p:cNvPicPr/>
          <p:nvPr/>
        </p:nvPicPr>
        <p:blipFill>
          <a:blip r:embed="rId7"/>
          <a:stretch/>
        </p:blipFill>
        <p:spPr>
          <a:xfrm>
            <a:off x="8625960" y="857160"/>
            <a:ext cx="3162960" cy="2235600"/>
          </a:xfrm>
          <a:prstGeom prst="rect">
            <a:avLst/>
          </a:prstGeom>
          <a:ln w="12600">
            <a:noFill/>
          </a:ln>
        </p:spPr>
      </p:pic>
      <p:pic>
        <p:nvPicPr>
          <p:cNvPr id="427" name="image37.jpg"/>
          <p:cNvPicPr/>
          <p:nvPr/>
        </p:nvPicPr>
        <p:blipFill>
          <a:blip r:embed="rId8"/>
          <a:stretch/>
        </p:blipFill>
        <p:spPr>
          <a:xfrm>
            <a:off x="125640" y="3354840"/>
            <a:ext cx="3581640" cy="1468080"/>
          </a:xfrm>
          <a:prstGeom prst="rect">
            <a:avLst/>
          </a:prstGeom>
          <a:ln w="12600">
            <a:noFill/>
          </a:ln>
        </p:spPr>
      </p:pic>
      <p:pic>
        <p:nvPicPr>
          <p:cNvPr id="428" name="image38.jpg"/>
          <p:cNvPicPr/>
          <p:nvPr/>
        </p:nvPicPr>
        <p:blipFill>
          <a:blip r:embed="rId9"/>
          <a:stretch/>
        </p:blipFill>
        <p:spPr>
          <a:xfrm>
            <a:off x="3911760" y="3332160"/>
            <a:ext cx="2248920" cy="2217240"/>
          </a:xfrm>
          <a:prstGeom prst="rect">
            <a:avLst/>
          </a:prstGeom>
          <a:ln w="12600">
            <a:noFill/>
          </a:ln>
        </p:spPr>
      </p:pic>
      <p:pic>
        <p:nvPicPr>
          <p:cNvPr id="429" name="image39.jpg"/>
          <p:cNvPicPr/>
          <p:nvPr/>
        </p:nvPicPr>
        <p:blipFill>
          <a:blip r:embed="rId10"/>
          <a:stretch/>
        </p:blipFill>
        <p:spPr>
          <a:xfrm>
            <a:off x="6337080" y="3309480"/>
            <a:ext cx="3011760" cy="22622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431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432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433" name="CustomShape 2"/>
          <p:cNvSpPr/>
          <p:nvPr/>
        </p:nvSpPr>
        <p:spPr>
          <a:xfrm>
            <a:off x="489600" y="4914720"/>
            <a:ext cx="2361600" cy="516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HMLOVINY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434" name="image33.jpg"/>
          <p:cNvPicPr/>
          <p:nvPr/>
        </p:nvPicPr>
        <p:blipFill>
          <a:blip r:embed="rId4"/>
          <a:stretch/>
        </p:blipFill>
        <p:spPr>
          <a:xfrm>
            <a:off x="125640" y="857160"/>
            <a:ext cx="2235600" cy="2235600"/>
          </a:xfrm>
          <a:prstGeom prst="rect">
            <a:avLst/>
          </a:prstGeom>
          <a:ln w="12600">
            <a:noFill/>
          </a:ln>
        </p:spPr>
      </p:pic>
      <p:pic>
        <p:nvPicPr>
          <p:cNvPr id="435" name="image34.jpg"/>
          <p:cNvPicPr/>
          <p:nvPr/>
        </p:nvPicPr>
        <p:blipFill>
          <a:blip r:embed="rId5"/>
          <a:stretch/>
        </p:blipFill>
        <p:spPr>
          <a:xfrm>
            <a:off x="2583000" y="857160"/>
            <a:ext cx="3577680" cy="2235600"/>
          </a:xfrm>
          <a:prstGeom prst="rect">
            <a:avLst/>
          </a:prstGeom>
          <a:ln w="12600">
            <a:noFill/>
          </a:ln>
        </p:spPr>
      </p:pic>
      <p:pic>
        <p:nvPicPr>
          <p:cNvPr id="436" name="image35.jpg"/>
          <p:cNvPicPr/>
          <p:nvPr/>
        </p:nvPicPr>
        <p:blipFill>
          <a:blip r:embed="rId6"/>
          <a:stretch/>
        </p:blipFill>
        <p:spPr>
          <a:xfrm>
            <a:off x="6337080" y="857160"/>
            <a:ext cx="2146320" cy="2235600"/>
          </a:xfrm>
          <a:prstGeom prst="rect">
            <a:avLst/>
          </a:prstGeom>
          <a:ln w="12600">
            <a:noFill/>
          </a:ln>
        </p:spPr>
      </p:pic>
      <p:pic>
        <p:nvPicPr>
          <p:cNvPr id="437" name="image36.jpg"/>
          <p:cNvPicPr/>
          <p:nvPr/>
        </p:nvPicPr>
        <p:blipFill>
          <a:blip r:embed="rId7"/>
          <a:stretch/>
        </p:blipFill>
        <p:spPr>
          <a:xfrm>
            <a:off x="8625960" y="857160"/>
            <a:ext cx="3162960" cy="2235600"/>
          </a:xfrm>
          <a:prstGeom prst="rect">
            <a:avLst/>
          </a:prstGeom>
          <a:ln w="12600">
            <a:noFill/>
          </a:ln>
        </p:spPr>
      </p:pic>
      <p:pic>
        <p:nvPicPr>
          <p:cNvPr id="438" name="image37.jpg"/>
          <p:cNvPicPr/>
          <p:nvPr/>
        </p:nvPicPr>
        <p:blipFill>
          <a:blip r:embed="rId8"/>
          <a:stretch/>
        </p:blipFill>
        <p:spPr>
          <a:xfrm>
            <a:off x="125640" y="3354840"/>
            <a:ext cx="3581640" cy="1468080"/>
          </a:xfrm>
          <a:prstGeom prst="rect">
            <a:avLst/>
          </a:prstGeom>
          <a:ln w="12600">
            <a:noFill/>
          </a:ln>
        </p:spPr>
      </p:pic>
      <p:pic>
        <p:nvPicPr>
          <p:cNvPr id="439" name="image38.jpg"/>
          <p:cNvPicPr/>
          <p:nvPr/>
        </p:nvPicPr>
        <p:blipFill>
          <a:blip r:embed="rId9"/>
          <a:stretch/>
        </p:blipFill>
        <p:spPr>
          <a:xfrm>
            <a:off x="3911760" y="3332160"/>
            <a:ext cx="2248920" cy="2217240"/>
          </a:xfrm>
          <a:prstGeom prst="rect">
            <a:avLst/>
          </a:prstGeom>
          <a:ln w="12600">
            <a:noFill/>
          </a:ln>
        </p:spPr>
      </p:pic>
      <p:pic>
        <p:nvPicPr>
          <p:cNvPr id="440" name="image39.jpg"/>
          <p:cNvPicPr/>
          <p:nvPr/>
        </p:nvPicPr>
        <p:blipFill>
          <a:blip r:embed="rId10"/>
          <a:stretch/>
        </p:blipFill>
        <p:spPr>
          <a:xfrm>
            <a:off x="6337080" y="3309480"/>
            <a:ext cx="3011760" cy="2262240"/>
          </a:xfrm>
          <a:prstGeom prst="rect">
            <a:avLst/>
          </a:prstGeom>
          <a:ln w="12600">
            <a:noFill/>
          </a:ln>
        </p:spPr>
      </p:pic>
      <p:sp>
        <p:nvSpPr>
          <p:cNvPr id="441" name="CustomShape 3"/>
          <p:cNvSpPr/>
          <p:nvPr/>
        </p:nvSpPr>
        <p:spPr>
          <a:xfrm>
            <a:off x="9437400" y="4871160"/>
            <a:ext cx="2529000" cy="364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Hmlovina Orión, М42</a:t>
            </a:r>
            <a:endParaRPr lang="sk-SK" sz="1800" b="0" strike="noStrike" spc="-1">
              <a:latin typeface="Arial"/>
            </a:endParaRPr>
          </a:p>
        </p:txBody>
      </p:sp>
      <p:pic>
        <p:nvPicPr>
          <p:cNvPr id="442" name="image40.png"/>
          <p:cNvPicPr/>
          <p:nvPr/>
        </p:nvPicPr>
        <p:blipFill>
          <a:blip r:embed="rId11"/>
          <a:stretch/>
        </p:blipFill>
        <p:spPr>
          <a:xfrm>
            <a:off x="9199800" y="3072960"/>
            <a:ext cx="2248920" cy="9565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8934854-248E-461B-8764-B1D131EA1BE8}"/>
              </a:ext>
            </a:extLst>
          </p:cNvPr>
          <p:cNvPicPr/>
          <p:nvPr/>
        </p:nvPicPr>
        <p:blipFill rotWithShape="1">
          <a:blip r:embed="rId3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5D5B77DD-D63F-412B-8DAD-A01FFFFFA716}"/>
              </a:ext>
            </a:extLst>
          </p:cNvPr>
          <p:cNvPicPr/>
          <p:nvPr/>
        </p:nvPicPr>
        <p:blipFill rotWithShape="1">
          <a:blip r:embed="rId4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498" name="Shape 498"/>
          <p:cNvSpPr/>
          <p:nvPr/>
        </p:nvSpPr>
        <p:spPr>
          <a:xfrm>
            <a:off x="0" y="1044405"/>
            <a:ext cx="12192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sk-SK" sz="4400" u="sng" dirty="0">
                <a:solidFill>
                  <a:srgbClr val="002060"/>
                </a:solidFill>
              </a:rPr>
              <a:t>Závery, overenie výsledkov</a:t>
            </a:r>
          </a:p>
        </p:txBody>
      </p:sp>
      <p:sp>
        <p:nvSpPr>
          <p:cNvPr id="499" name="Shape 499"/>
          <p:cNvSpPr/>
          <p:nvPr/>
        </p:nvSpPr>
        <p:spPr>
          <a:xfrm>
            <a:off x="412530" y="1923452"/>
            <a:ext cx="11685322" cy="350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sk-SK" sz="2800" dirty="0">
                <a:solidFill>
                  <a:srgbClr val="002060"/>
                </a:solidFill>
              </a:rPr>
              <a:t>Čo bude ďalej (</a:t>
            </a:r>
            <a:r>
              <a:rPr lang="sk-SK" sz="2800" dirty="0" err="1">
                <a:solidFill>
                  <a:srgbClr val="002060"/>
                </a:solidFill>
              </a:rPr>
              <a:t>Feed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Forward</a:t>
            </a:r>
            <a:r>
              <a:rPr lang="sk-SK" sz="2800" dirty="0">
                <a:solidFill>
                  <a:srgbClr val="002060"/>
                </a:solidFill>
              </a:rPr>
              <a:t>): Plánujte ďalšiu hodinu na základe výkonu žiaka:</a:t>
            </a:r>
          </a:p>
          <a:p>
            <a:pPr lvl="0"/>
            <a:endParaRPr lang="sk-SK" sz="28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002060"/>
                </a:solidFill>
              </a:rPr>
              <a:t>Náročnosť v triede:</a:t>
            </a:r>
            <a:r>
              <a:rPr lang="sk-SK" sz="2400" dirty="0">
                <a:solidFill>
                  <a:srgbClr val="002060"/>
                </a:solidFill>
              </a:rPr>
              <a:t> V závislosti od toho, ako dobre žiaci porozumeli materiálu </a:t>
            </a:r>
            <a:br>
              <a:rPr lang="sk-SK" sz="2400" dirty="0">
                <a:solidFill>
                  <a:srgbClr val="002060"/>
                </a:solidFill>
              </a:rPr>
            </a:br>
            <a:r>
              <a:rPr lang="sk-SK" sz="2400" dirty="0">
                <a:solidFill>
                  <a:srgbClr val="002060"/>
                </a:solidFill>
              </a:rPr>
              <a:t>a zvládli úlohy.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002060"/>
                </a:solidFill>
              </a:rPr>
              <a:t>Prístup k materiálu</a:t>
            </a:r>
            <a:r>
              <a:rPr lang="sk-SK" sz="2400" dirty="0">
                <a:solidFill>
                  <a:srgbClr val="002060"/>
                </a:solidFill>
              </a:rPr>
              <a:t>: Aký je správny postup, ktorý vám pomôže porozumieť materiálu a splniť stanovené úlohy.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002060"/>
                </a:solidFill>
              </a:rPr>
              <a:t>Sebahodnotenie</a:t>
            </a:r>
            <a:r>
              <a:rPr lang="sk-SK" sz="2400" dirty="0">
                <a:solidFill>
                  <a:srgbClr val="002060"/>
                </a:solidFill>
              </a:rPr>
              <a:t>: Sebadisciplína, vedenie a kontrola činností.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002060"/>
                </a:solidFill>
              </a:rPr>
              <a:t>Individuálny prístup</a:t>
            </a:r>
            <a:r>
              <a:rPr lang="sk-SK" sz="2400" dirty="0">
                <a:solidFill>
                  <a:srgbClr val="002060"/>
                </a:solidFill>
              </a:rPr>
              <a:t>: Individuálne hodnotenie a vedenie.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850D3BD7-257A-462D-8479-26DD74A2234C}"/>
              </a:ext>
            </a:extLst>
          </p:cNvPr>
          <p:cNvPicPr/>
          <p:nvPr/>
        </p:nvPicPr>
        <p:blipFill rotWithShape="1">
          <a:blip r:embed="rId3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1A32783-570E-4B76-A4B2-FB883A2295C5}"/>
              </a:ext>
            </a:extLst>
          </p:cNvPr>
          <p:cNvPicPr/>
          <p:nvPr/>
        </p:nvPicPr>
        <p:blipFill rotWithShape="1">
          <a:blip r:embed="rId4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06" name="Shape 506"/>
          <p:cNvSpPr/>
          <p:nvPr/>
        </p:nvSpPr>
        <p:spPr>
          <a:xfrm>
            <a:off x="261256" y="1054369"/>
            <a:ext cx="116853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sk-SK" sz="4400" u="sng" dirty="0">
                <a:solidFill>
                  <a:srgbClr val="002060"/>
                </a:solidFill>
              </a:rPr>
              <a:t>Závery, overenie výsledkov 2</a:t>
            </a:r>
          </a:p>
        </p:txBody>
      </p:sp>
      <p:sp>
        <p:nvSpPr>
          <p:cNvPr id="507" name="Shape 507"/>
          <p:cNvSpPr/>
          <p:nvPr/>
        </p:nvSpPr>
        <p:spPr>
          <a:xfrm>
            <a:off x="261256" y="1915859"/>
            <a:ext cx="11685322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rgbClr val="002060"/>
                </a:solidFill>
              </a:rPr>
              <a:t>Príprava</a:t>
            </a:r>
            <a:r>
              <a:rPr lang="sk-SK" sz="2800" dirty="0">
                <a:solidFill>
                  <a:srgbClr val="002060"/>
                </a:solidFill>
              </a:rPr>
              <a:t>: </a:t>
            </a:r>
            <a:r>
              <a:rPr lang="sk-SK" sz="2400" dirty="0">
                <a:solidFill>
                  <a:srgbClr val="002060"/>
                </a:solidFill>
              </a:rPr>
              <a:t>Jasné a dobre definované ciele lekcie a cvičenia. Keď budú dobre rozumieť konečnému cieľu, môžu sa žiaci ľahšie a efektívnejšie zamerať na konkrétnu úlohu/materiál.</a:t>
            </a:r>
            <a:r>
              <a:rPr lang="sk-SK" sz="2800" dirty="0">
                <a:solidFill>
                  <a:srgbClr val="002060"/>
                </a:solidFill>
              </a:rPr>
              <a:t>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rgbClr val="002060"/>
                </a:solidFill>
              </a:rPr>
              <a:t>Overovanie</a:t>
            </a:r>
            <a:r>
              <a:rPr lang="sk-SK" sz="2800" dirty="0">
                <a:solidFill>
                  <a:srgbClr val="002060"/>
                </a:solidFill>
              </a:rPr>
              <a:t>: </a:t>
            </a:r>
            <a:r>
              <a:rPr lang="sk-SK" sz="2300" dirty="0">
                <a:solidFill>
                  <a:srgbClr val="002060"/>
                </a:solidFill>
              </a:rPr>
              <a:t>Ako som to urobil? Individuálne hodnotenie a spätná väzba od učiteľa o práci žiaka, ktorá sa konkrétne týka dosiahnutia cieľa. Poskytnite informácie o pokroku žiaka (alebo jeho nedostatku) a poskytnite pokyny, ktoré pomôžu dosiahnuť ciele a dosiahnuť očakávanú úroveň .</a:t>
            </a:r>
            <a:endParaRPr lang="sk-SK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36223A4D-3023-401C-B87B-D47558DCCF2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4EDCB3E2-1EBA-4425-9C15-3D3A560D8617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-6761" y="981862"/>
            <a:ext cx="12198760" cy="688766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defTabSz="71323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Moduly projektu </a:t>
            </a:r>
            <a:r>
              <a:rPr sz="4400" u="sng" dirty="0">
                <a:solidFill>
                  <a:srgbClr val="002060"/>
                </a:solidFill>
                <a:sym typeface="Calibri Light"/>
              </a:rPr>
              <a:t>STARS</a:t>
            </a:r>
          </a:p>
        </p:txBody>
      </p:sp>
      <p:sp>
        <p:nvSpPr>
          <p:cNvPr id="9" name="Shape 96"/>
          <p:cNvSpPr>
            <a:spLocks noGrp="1"/>
          </p:cNvSpPr>
          <p:nvPr>
            <p:ph type="body" idx="1"/>
          </p:nvPr>
        </p:nvSpPr>
        <p:spPr>
          <a:xfrm>
            <a:off x="781665" y="2016189"/>
            <a:ext cx="10826932" cy="33318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#1 	Súhvezdia.				#6 	Galaktickej prostredie.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#2 	Pohyb nebeských telies.	#7 	Slnko a hviezdy.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#3 	Newtonov gravitačný zákon.	#8 	Naša Galaxia a iné galaxie.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#4 	Objavovanie vesmíru. 		#9 	Vesmír.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#5 	Slnečná sústava.			#10	Hvezdárne / observatóriá.</a:t>
            </a:r>
          </a:p>
        </p:txBody>
      </p:sp>
    </p:spTree>
    <p:extLst>
      <p:ext uri="{BB962C8B-B14F-4D97-AF65-F5344CB8AC3E}">
        <p14:creationId xmlns:p14="http://schemas.microsoft.com/office/powerpoint/2010/main" val="17240632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F4DABE8-AE72-4301-BEC5-EAEBFCB93966}"/>
              </a:ext>
            </a:extLst>
          </p:cNvPr>
          <p:cNvPicPr/>
          <p:nvPr/>
        </p:nvPicPr>
        <p:blipFill rotWithShape="1">
          <a:blip r:embed="rId2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09AA62F-BCAB-4629-B7C4-096F41662BB1}"/>
              </a:ext>
            </a:extLst>
          </p:cNvPr>
          <p:cNvPicPr/>
          <p:nvPr/>
        </p:nvPicPr>
        <p:blipFill rotWithShape="1">
          <a:blip r:embed="rId3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917" y="1072925"/>
            <a:ext cx="12192000" cy="657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13230">
              <a:defRPr sz="4600">
                <a:solidFill>
                  <a:srgbClr val="142A9D"/>
                </a:solidFill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r>
              <a:rPr lang="sk-SK" sz="4400" u="sng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Ako sú moduly štruktúrované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2783" y="2036010"/>
            <a:ext cx="11608597" cy="32306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>
              <a:defRPr sz="1800"/>
            </a:pPr>
            <a:r>
              <a:rPr sz="2000" dirty="0"/>
              <a:t>	</a:t>
            </a:r>
            <a:r>
              <a:rPr lang="sk-SK" sz="2600" dirty="0">
                <a:solidFill>
                  <a:srgbClr val="002060"/>
                </a:solidFill>
              </a:rPr>
              <a:t>Každý modul je rozdelený do niekoľkých tém.</a:t>
            </a:r>
          </a:p>
          <a:p>
            <a:pPr lvl="0" algn="just">
              <a:defRPr sz="1800"/>
            </a:pPr>
            <a:r>
              <a:rPr lang="sk-SK" sz="2600" dirty="0">
                <a:solidFill>
                  <a:srgbClr val="002060"/>
                </a:solidFill>
              </a:rPr>
              <a:t>	Každá téma obsahuje: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sk-SK" sz="2000" dirty="0">
                <a:solidFill>
                  <a:srgbClr val="002060"/>
                </a:solidFill>
              </a:rPr>
              <a:t>Stručný úvod a kľúčová slová.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sk-SK" sz="2000" dirty="0">
                <a:solidFill>
                  <a:srgbClr val="002060"/>
                </a:solidFill>
              </a:rPr>
              <a:t>Teoretická časť pre učiteľov – poskytuje základné informácie potrebné na prípravu lekcie na túto tému (v niektorých prípadoch odkazy na ďalšie materiály na internete).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sk-SK" sz="2000" dirty="0">
                <a:solidFill>
                  <a:srgbClr val="002060"/>
                </a:solidFill>
              </a:rPr>
              <a:t>Praktické cvičenia pre žiakov – (vo väčšine prípadov) pripravené na použitie v triede, doplnené odpoveďami.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AFEDBA9-8232-46EB-B435-372FD91950AE}"/>
              </a:ext>
            </a:extLst>
          </p:cNvPr>
          <p:cNvPicPr/>
          <p:nvPr/>
        </p:nvPicPr>
        <p:blipFill rotWithShape="1">
          <a:blip r:embed="rId2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661739D2-11F9-42BA-A045-07F1C81794BD}"/>
              </a:ext>
            </a:extLst>
          </p:cNvPr>
          <p:cNvPicPr/>
          <p:nvPr/>
        </p:nvPicPr>
        <p:blipFill rotWithShape="1">
          <a:blip r:embed="rId3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08" name="Shape 108"/>
          <p:cNvSpPr/>
          <p:nvPr/>
        </p:nvSpPr>
        <p:spPr>
          <a:xfrm>
            <a:off x="748072" y="2191194"/>
            <a:ext cx="11198505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502057" lvl="0" indent="-502057">
              <a:buClr>
                <a:srgbClr val="002060"/>
              </a:buClr>
              <a:buSzPct val="100000"/>
              <a:buAutoNum type="arabicPeriod"/>
            </a:pPr>
            <a:r>
              <a:rPr lang="sk-SK" sz="2600" dirty="0">
                <a:solidFill>
                  <a:srgbClr val="002060"/>
                </a:solidFill>
              </a:rPr>
              <a:t>Pozorne si prečítajte teoretickú časť pre učiteľa.</a:t>
            </a:r>
          </a:p>
          <a:p>
            <a:pPr lvl="0"/>
            <a:endParaRPr lang="sk-SK" sz="2600" dirty="0">
              <a:solidFill>
                <a:srgbClr val="002060"/>
              </a:solidFill>
            </a:endParaRPr>
          </a:p>
          <a:p>
            <a:pPr marL="502057" lvl="0" indent="-502057">
              <a:buClr>
                <a:srgbClr val="002060"/>
              </a:buClr>
              <a:buSzPct val="100000"/>
              <a:buAutoNum type="arabicPeriod" startAt="2"/>
            </a:pPr>
            <a:r>
              <a:rPr lang="sk-SK" sz="2600" dirty="0">
                <a:solidFill>
                  <a:srgbClr val="002060"/>
                </a:solidFill>
              </a:rPr>
              <a:t>Ak máte akékoľvek dotazy, vyhľadajte ďalší materiál na stránke projektu </a:t>
            </a:r>
            <a:br>
              <a:rPr lang="sk-SK" sz="2600" dirty="0">
                <a:solidFill>
                  <a:srgbClr val="002060"/>
                </a:solidFill>
              </a:rPr>
            </a:br>
            <a:r>
              <a:rPr lang="sk-SK" sz="2600" dirty="0">
                <a:solidFill>
                  <a:srgbClr val="002060"/>
                </a:solidFill>
              </a:rPr>
              <a:t>(</a:t>
            </a:r>
            <a:r>
              <a:rPr lang="sk-SK" sz="2600" dirty="0" err="1">
                <a:solidFill>
                  <a:srgbClr val="002060"/>
                </a:solidFill>
              </a:rPr>
              <a:t>project-stars.com</a:t>
            </a:r>
            <a:r>
              <a:rPr lang="sk-SK" sz="2600" dirty="0">
                <a:solidFill>
                  <a:srgbClr val="002060"/>
                </a:solidFill>
              </a:rPr>
              <a:t>) alebo na iných webových stránkach. </a:t>
            </a:r>
          </a:p>
          <a:p>
            <a:pPr lvl="0"/>
            <a:r>
              <a:rPr lang="sk-SK" sz="2600" dirty="0">
                <a:solidFill>
                  <a:srgbClr val="002060"/>
                </a:solidFill>
              </a:rPr>
              <a:t>	</a:t>
            </a:r>
            <a:r>
              <a:rPr lang="sk-SK" sz="2600" dirty="0">
                <a:solidFill>
                  <a:srgbClr val="F22D25"/>
                </a:solidFill>
              </a:rPr>
              <a:t>Pozor! Uistite sa, že zdroje sú spoľahlivé!</a:t>
            </a: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C62839CD-CF2A-4145-ADA6-6B29B2B191F0}"/>
              </a:ext>
            </a:extLst>
          </p:cNvPr>
          <p:cNvSpPr/>
          <p:nvPr/>
        </p:nvSpPr>
        <p:spPr>
          <a:xfrm>
            <a:off x="-6762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sk-SK" sz="4400" u="sng" dirty="0">
                <a:solidFill>
                  <a:srgbClr val="002060"/>
                </a:solidFill>
              </a:rPr>
              <a:t> Ako pristupovať k materiálu 1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57766CD6-1A30-4EC7-9007-558110A5F9D7}"/>
              </a:ext>
            </a:extLst>
          </p:cNvPr>
          <p:cNvPicPr/>
          <p:nvPr/>
        </p:nvPicPr>
        <p:blipFill rotWithShape="1">
          <a:blip r:embed="rId2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2AFB0D9-C260-4509-8235-3A828CA36B4C}"/>
              </a:ext>
            </a:extLst>
          </p:cNvPr>
          <p:cNvPicPr/>
          <p:nvPr/>
        </p:nvPicPr>
        <p:blipFill rotWithShape="1">
          <a:blip r:embed="rId3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13" name="Shape 113"/>
          <p:cNvSpPr/>
          <p:nvPr/>
        </p:nvSpPr>
        <p:spPr>
          <a:xfrm>
            <a:off x="668185" y="2181619"/>
            <a:ext cx="11198506" cy="397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2163"/>
              </a:buClr>
            </a:pPr>
            <a:r>
              <a:rPr lang="sk-SK" sz="2600" dirty="0">
                <a:solidFill>
                  <a:srgbClr val="002163"/>
                </a:solidFill>
              </a:rPr>
              <a:t>Pri príprave teoretickej časti:</a:t>
            </a:r>
          </a:p>
          <a:p>
            <a:pPr algn="just">
              <a:lnSpc>
                <a:spcPct val="100000"/>
              </a:lnSpc>
            </a:pPr>
            <a:r>
              <a:rPr lang="sk-SK" sz="20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Observatóriá:</a:t>
            </a:r>
            <a:r>
              <a:rPr lang="sk-SK" sz="20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endParaRPr lang="sk-SK" sz="2000" b="0" strike="noStrike" spc="-1" dirty="0">
              <a:solidFill>
                <a:srgbClr val="002060"/>
              </a:solidFill>
              <a:latin typeface="Arial"/>
            </a:endParaRPr>
          </a:p>
          <a:p>
            <a:pPr marL="195840" indent="-195120" algn="just">
              <a:lnSpc>
                <a:spcPct val="120000"/>
              </a:lnSpc>
              <a:buClr>
                <a:srgbClr val="182192"/>
              </a:buClr>
              <a:buFont typeface="Symbol"/>
              <a:buChar char=""/>
            </a:pPr>
            <a:r>
              <a:rPr lang="sk-SK" sz="18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žiaci majú porozumieť dvom pojmom - observatórium a prístroj a rozdiel medzi nimi;</a:t>
            </a:r>
            <a:endParaRPr lang="sk-SK" sz="1800" b="0" strike="noStrike" spc="-1" dirty="0">
              <a:solidFill>
                <a:srgbClr val="002060"/>
              </a:solidFill>
              <a:latin typeface="Arial"/>
            </a:endParaRPr>
          </a:p>
          <a:p>
            <a:pPr marL="195840" indent="-195120" algn="just">
              <a:lnSpc>
                <a:spcPct val="120000"/>
              </a:lnSpc>
              <a:buClr>
                <a:srgbClr val="182192"/>
              </a:buClr>
              <a:buFont typeface="Symbol"/>
              <a:buChar char=""/>
            </a:pPr>
            <a:r>
              <a:rPr lang="sk-SK" sz="18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žiaci majú rozlišovať medzi typmi observatórií a typmi ďalekohľadov;</a:t>
            </a:r>
            <a:endParaRPr lang="sk-SK" sz="1800" b="0" strike="noStrike" spc="-1" dirty="0">
              <a:solidFill>
                <a:srgbClr val="002060"/>
              </a:solidFill>
              <a:latin typeface="Arial"/>
            </a:endParaRPr>
          </a:p>
          <a:p>
            <a:pPr marL="195840" indent="-195120" algn="just">
              <a:lnSpc>
                <a:spcPct val="120000"/>
              </a:lnSpc>
              <a:buClr>
                <a:srgbClr val="182192"/>
              </a:buClr>
              <a:buFont typeface="Symbol"/>
              <a:buChar char=""/>
            </a:pPr>
            <a:r>
              <a:rPr lang="sk-SK" sz="18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upozorňujeme, že niektoré typy ďalekohľadov (napr. optické) môžu byť súčasťou aj pozemného aj vesmírneho observatória, zatiaľ čo iné (napr. röntgen) môžu byť súčasťou len vesmírneho observatória.</a:t>
            </a:r>
          </a:p>
          <a:p>
            <a:pPr algn="just">
              <a:lnSpc>
                <a:spcPct val="120000"/>
              </a:lnSpc>
            </a:pPr>
            <a:r>
              <a:rPr lang="sk-SK" sz="18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Elektromagnetické spektrum: Je potrebné venovať pozornosť žiakom najmä pri vysvetľovaní:</a:t>
            </a:r>
            <a:endParaRPr lang="sk-SK" sz="1800" b="0" strike="noStrike" spc="-1" dirty="0">
              <a:solidFill>
                <a:srgbClr val="002060"/>
              </a:solidFill>
              <a:latin typeface="Arial"/>
            </a:endParaRPr>
          </a:p>
          <a:p>
            <a:pPr marL="228600" indent="-227880" algn="just">
              <a:lnSpc>
                <a:spcPct val="120000"/>
              </a:lnSpc>
              <a:buClr>
                <a:srgbClr val="002163"/>
              </a:buClr>
              <a:buFont typeface="Symbol"/>
              <a:buChar char=""/>
            </a:pPr>
            <a:r>
              <a:rPr lang="sk-SK" sz="18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vzťahu medzi frekvenciou a vlnovou dĺžkou; </a:t>
            </a:r>
            <a:endParaRPr lang="sk-SK" sz="1800" b="0" strike="noStrike" spc="-1" dirty="0">
              <a:solidFill>
                <a:srgbClr val="002060"/>
              </a:solidFill>
              <a:latin typeface="Arial"/>
            </a:endParaRPr>
          </a:p>
          <a:p>
            <a:pPr marL="228600" indent="-227880" algn="just">
              <a:lnSpc>
                <a:spcPct val="120000"/>
              </a:lnSpc>
              <a:buClr>
                <a:srgbClr val="002163"/>
              </a:buClr>
              <a:buFont typeface="Symbol"/>
              <a:buChar char=""/>
            </a:pPr>
            <a:r>
              <a:rPr lang="sk-SK" sz="18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rozličných rozmerov pre rôzne vlnové dĺžky; </a:t>
            </a:r>
            <a:endParaRPr lang="sk-SK" sz="1800" b="0" strike="noStrike" spc="-1" dirty="0">
              <a:solidFill>
                <a:srgbClr val="002060"/>
              </a:solidFill>
              <a:latin typeface="Arial"/>
            </a:endParaRPr>
          </a:p>
          <a:p>
            <a:pPr marL="228600" indent="-227880" algn="just">
              <a:lnSpc>
                <a:spcPct val="120000"/>
              </a:lnSpc>
              <a:buClr>
                <a:srgbClr val="002163"/>
              </a:buClr>
              <a:buFont typeface="Symbol"/>
              <a:buChar char=""/>
            </a:pPr>
            <a:r>
              <a:rPr lang="sk-SK" sz="18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ako priehľadnosť atmosféry ovplyvňuje rôzne vlnové dĺžky.</a:t>
            </a:r>
            <a:endParaRPr lang="sk-SK" sz="1800" b="0" strike="noStrike" spc="-1" dirty="0">
              <a:solidFill>
                <a:srgbClr val="002060"/>
              </a:solidFill>
              <a:latin typeface="Arial"/>
            </a:endParaRPr>
          </a:p>
          <a:p>
            <a:pPr marL="195840" indent="-195120" algn="just">
              <a:lnSpc>
                <a:spcPct val="120000"/>
              </a:lnSpc>
              <a:buClr>
                <a:srgbClr val="182192"/>
              </a:buClr>
              <a:buFont typeface="Symbol"/>
              <a:buChar char=""/>
            </a:pPr>
            <a:endParaRPr lang="sk-SK" sz="1800" b="0" strike="noStrike" spc="-1" dirty="0">
              <a:latin typeface="Arial"/>
            </a:endParaRPr>
          </a:p>
          <a:p>
            <a:pPr lvl="0"/>
            <a:r>
              <a:rPr lang="sk-SK" dirty="0">
                <a:solidFill>
                  <a:srgbClr val="002163"/>
                </a:solidFill>
              </a:rPr>
              <a:t>.</a:t>
            </a:r>
          </a:p>
        </p:txBody>
      </p:sp>
      <p:sp>
        <p:nvSpPr>
          <p:cNvPr id="114" name="Shape 114"/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sk-SK" dirty="0"/>
              <a:t>   </a:t>
            </a:r>
            <a:r>
              <a:rPr lang="sk-SK" sz="4400" u="sng" dirty="0">
                <a:solidFill>
                  <a:srgbClr val="002060"/>
                </a:solidFill>
              </a:rPr>
              <a:t> Ako pristupovať k materiálu 2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CEB8788-6861-4F51-902A-57CA98832C78}"/>
              </a:ext>
            </a:extLst>
          </p:cNvPr>
          <p:cNvPicPr/>
          <p:nvPr/>
        </p:nvPicPr>
        <p:blipFill rotWithShape="1">
          <a:blip r:embed="rId2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0C739F15-AB8A-472A-9547-7741D95343DA}"/>
              </a:ext>
            </a:extLst>
          </p:cNvPr>
          <p:cNvPicPr/>
          <p:nvPr/>
        </p:nvPicPr>
        <p:blipFill rotWithShape="1">
          <a:blip r:embed="rId3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20" name="Shape 120"/>
          <p:cNvSpPr/>
          <p:nvPr/>
        </p:nvSpPr>
        <p:spPr>
          <a:xfrm>
            <a:off x="496747" y="1970566"/>
            <a:ext cx="11198506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sk-SK" sz="2200" dirty="0">
                <a:solidFill>
                  <a:srgbClr val="002060"/>
                </a:solidFill>
              </a:rPr>
              <a:t>Pozorne si prečítajte praktické cvičenia a ich odpovede.</a:t>
            </a:r>
          </a:p>
          <a:p>
            <a:pPr lvl="0"/>
            <a:endParaRPr lang="sk-SK" sz="24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4"/>
            </a:pPr>
            <a:r>
              <a:rPr lang="sk-SK" sz="2200" dirty="0">
                <a:solidFill>
                  <a:srgbClr val="002060"/>
                </a:solidFill>
              </a:rPr>
              <a:t>Ak máte nejaké dotazy, pozriete sa na ďalšie materiály a/alebo stránky projektu </a:t>
            </a:r>
            <a:br>
              <a:rPr lang="sk-SK" sz="2200" dirty="0">
                <a:solidFill>
                  <a:srgbClr val="002060"/>
                </a:solidFill>
              </a:rPr>
            </a:br>
            <a:r>
              <a:rPr lang="sk-SK" sz="2200" dirty="0">
                <a:solidFill>
                  <a:srgbClr val="002060"/>
                </a:solidFill>
              </a:rPr>
              <a:t>(</a:t>
            </a:r>
            <a:r>
              <a:rPr lang="sk-SK" sz="2200" dirty="0" err="1">
                <a:solidFill>
                  <a:srgbClr val="002060"/>
                </a:solidFill>
              </a:rPr>
              <a:t>project-stars.com</a:t>
            </a:r>
            <a:r>
              <a:rPr lang="sk-SK" sz="2200" dirty="0">
                <a:solidFill>
                  <a:srgbClr val="002060"/>
                </a:solidFill>
              </a:rPr>
              <a:t>) alebo na iné webové stránky. </a:t>
            </a:r>
            <a:r>
              <a:rPr lang="sk-SK" sz="2200" dirty="0">
                <a:solidFill>
                  <a:srgbClr val="F22D25"/>
                </a:solidFill>
              </a:rPr>
              <a:t>Pozor! Uistite sa, že zdroje sú spoľahlivé!</a:t>
            </a:r>
          </a:p>
          <a:p>
            <a:pPr lvl="0"/>
            <a:endParaRPr lang="sk-SK"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5"/>
            </a:pPr>
            <a:r>
              <a:rPr lang="sk-SK" sz="2200" dirty="0">
                <a:solidFill>
                  <a:srgbClr val="002163"/>
                </a:solidFill>
              </a:rPr>
              <a:t>Na základe teoretickej časti vyberte na ilustráciu praktické cvičenia. Ďalšie cvičenia môžete hľadať v doplnkových materiáloch a/alebo na stránke projektu (</a:t>
            </a:r>
            <a:r>
              <a:rPr lang="sk-SK" sz="2200" dirty="0" err="1">
                <a:solidFill>
                  <a:srgbClr val="002163"/>
                </a:solidFill>
              </a:rPr>
              <a:t>project-stars.com</a:t>
            </a:r>
            <a:r>
              <a:rPr lang="sk-SK" sz="2200" dirty="0">
                <a:solidFill>
                  <a:srgbClr val="002163"/>
                </a:solidFill>
              </a:rPr>
              <a:t>) alebo na iných webových stránkach.</a:t>
            </a:r>
            <a:r>
              <a:rPr lang="sk-SK" sz="2200" dirty="0">
                <a:solidFill>
                  <a:srgbClr val="002060"/>
                </a:solidFill>
              </a:rPr>
              <a:t> </a:t>
            </a:r>
            <a:r>
              <a:rPr lang="sk-SK" sz="2200" dirty="0">
                <a:solidFill>
                  <a:srgbClr val="F22D25"/>
                </a:solidFill>
              </a:rPr>
              <a:t>Pozor! Uistite sa, že zdroje sú spoľahlivé!</a:t>
            </a: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17C274E4-3DE8-4357-B821-416555839368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sk-SK" sz="4400" u="sng" dirty="0">
                <a:solidFill>
                  <a:srgbClr val="002060"/>
                </a:solidFill>
              </a:rPr>
              <a:t>Ako pristupovať k materiálu 3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135102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lang="en-GB" sz="900" dirty="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26" name="Shape 126"/>
          <p:cNvSpPr/>
          <p:nvPr/>
        </p:nvSpPr>
        <p:spPr>
          <a:xfrm>
            <a:off x="496747" y="1895860"/>
            <a:ext cx="11198506" cy="307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6"/>
            </a:pPr>
            <a:r>
              <a:rPr lang="sk-SK" sz="2000" dirty="0">
                <a:solidFill>
                  <a:srgbClr val="002060"/>
                </a:solidFill>
              </a:rPr>
              <a:t>Uvedomte si, že niektoré cvičenia si vyžadujú ďalšie materiály, ktoré sú v triede ťažko dostupné. Je potrebné sa na nich pripraviť vopred – buď ich dodať, alebo upozorniť žiakov, aby si ich pripravili vopred!</a:t>
            </a:r>
          </a:p>
          <a:p>
            <a:pPr lvl="0"/>
            <a:endParaRPr lang="sk-SK" sz="20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7"/>
            </a:pPr>
            <a:r>
              <a:rPr lang="sk-SK" sz="2000" dirty="0">
                <a:solidFill>
                  <a:srgbClr val="002060"/>
                </a:solidFill>
              </a:rPr>
              <a:t>Odporúčame vyskúšať vybrané cvičenia a urobiť si vlastný úsudok ohľadom zložitosti a času potrebného na dokončenie cvičení. Ak sa rozhodnete, môžete vykonávať zmeny, vynechať niektoré časti, uľahčiť si často cvičení, pokiaľ to nenarušuje fyzikálny význam úloh.</a:t>
            </a:r>
          </a:p>
          <a:p>
            <a:pPr lvl="0"/>
            <a:endParaRPr lang="sk-SK" sz="20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8"/>
            </a:pPr>
            <a:r>
              <a:rPr lang="sk-SK" sz="2000" dirty="0">
                <a:solidFill>
                  <a:srgbClr val="002163"/>
                </a:solidFill>
              </a:rPr>
              <a:t>Podľa svojho uváženia môžete dať niektoré cvičenia za domáce úlohy, vykonať predbežnú prípravu doma alebo, naopak, nechať ich doma dokončiť.</a:t>
            </a: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4FF6AEB2-B1EB-48CA-89F9-0BEA488A7F26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sk-SK" sz="4400" u="sng" dirty="0">
                <a:solidFill>
                  <a:srgbClr val="002060"/>
                </a:solidFill>
              </a:rPr>
              <a:t>Ako pristupovať k materiálu 4</a:t>
            </a:r>
          </a:p>
        </p:txBody>
      </p:sp>
      <p:pic>
        <p:nvPicPr>
          <p:cNvPr id="8" name="image2.jpg">
            <a:extLst>
              <a:ext uri="{FF2B5EF4-FFF2-40B4-BE49-F238E27FC236}">
                <a16:creationId xmlns:a16="http://schemas.microsoft.com/office/drawing/2014/main" id="{D6DA53BC-1A43-4671-9D80-69E6DB3E3E86}"/>
              </a:ext>
            </a:extLst>
          </p:cNvPr>
          <p:cNvPicPr/>
          <p:nvPr/>
        </p:nvPicPr>
        <p:blipFill rotWithShape="1">
          <a:blip r:embed="rId2" cstate="print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D8D5E18E-20A1-4D31-BBD7-E0497C007662}"/>
              </a:ext>
            </a:extLst>
          </p:cNvPr>
          <p:cNvPicPr/>
          <p:nvPr/>
        </p:nvPicPr>
        <p:blipFill rotWithShape="1">
          <a:blip r:embed="rId3" cstate="print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-6840" y="5572440"/>
            <a:ext cx="1219788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84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880" cy="1060920"/>
          </a:xfrm>
          <a:prstGeom prst="rect">
            <a:avLst/>
          </a:prstGeom>
          <a:ln w="12600">
            <a:noFill/>
          </a:ln>
        </p:spPr>
      </p:pic>
      <p:pic>
        <p:nvPicPr>
          <p:cNvPr id="185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880" cy="1051200"/>
          </a:xfrm>
          <a:prstGeom prst="rect">
            <a:avLst/>
          </a:prstGeom>
          <a:ln w="12600"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261360" y="836640"/>
            <a:ext cx="11684520" cy="76798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u="sng" strike="noStrike" spc="-1" dirty="0">
                <a:solidFill>
                  <a:srgbClr val="002060"/>
                </a:solidFill>
                <a:uFillTx/>
                <a:latin typeface="Calibri"/>
                <a:ea typeface="Calibri"/>
              </a:rPr>
              <a:t>MODUL </a:t>
            </a:r>
            <a:r>
              <a:rPr lang="sk-SK" sz="4400" u="sng" spc="-1" dirty="0">
                <a:solidFill>
                  <a:srgbClr val="002060"/>
                </a:solidFill>
                <a:latin typeface="Calibri"/>
                <a:ea typeface="Calibri"/>
              </a:rPr>
              <a:t>4 </a:t>
            </a:r>
            <a:r>
              <a:rPr lang="sk-SK" sz="4400" b="0" u="sng" strike="noStrike" spc="-1" dirty="0">
                <a:solidFill>
                  <a:srgbClr val="002060"/>
                </a:solidFill>
                <a:uFillTx/>
                <a:latin typeface="Calibri"/>
                <a:ea typeface="Calibri"/>
              </a:rPr>
              <a:t>- OBSAH:</a:t>
            </a:r>
            <a:endParaRPr lang="sk-SK" sz="4400" b="0" strike="noStrike" spc="-1" dirty="0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55600" y="2171700"/>
            <a:ext cx="11578760" cy="1752872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Základná orientácia na oblohe</a:t>
            </a:r>
            <a:endParaRPr lang="sk-SK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Najviditeľnejšie súhvezdia. Polárna hviezda. </a:t>
            </a:r>
            <a:r>
              <a:rPr lang="sk-SK" sz="2400" spc="-1" dirty="0">
                <a:solidFill>
                  <a:srgbClr val="002060"/>
                </a:solidFill>
                <a:latin typeface="Calibri"/>
                <a:ea typeface="Calibri"/>
              </a:rPr>
              <a:t>Objekty hlbokého vesmíru</a:t>
            </a:r>
            <a:r>
              <a:rPr lang="sk-SK" sz="24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. </a:t>
            </a:r>
            <a:r>
              <a:rPr lang="sk-SK" sz="2400" b="0" strike="noStrike" spc="-1" dirty="0" err="1">
                <a:solidFill>
                  <a:srgbClr val="002060"/>
                </a:solidFill>
                <a:latin typeface="Calibri"/>
                <a:ea typeface="Calibri"/>
              </a:rPr>
              <a:t>Messierov</a:t>
            </a:r>
            <a:r>
              <a:rPr lang="sk-SK" sz="2400" b="0" strike="noStrike" spc="-1" dirty="0">
                <a:solidFill>
                  <a:srgbClr val="002060"/>
                </a:solidFill>
                <a:latin typeface="Calibri"/>
                <a:ea typeface="Calibri"/>
              </a:rPr>
              <a:t> katalóg a nový všeobecný katalóg.</a:t>
            </a:r>
            <a:endParaRPr lang="sk-SK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2026</Words>
  <Application>Microsoft Office PowerPoint</Application>
  <PresentationFormat>Širokouhlá</PresentationFormat>
  <Paragraphs>136</Paragraphs>
  <Slides>25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4" baseType="lpstr">
      <vt:lpstr>Arial</vt:lpstr>
      <vt:lpstr>Calibri</vt:lpstr>
      <vt:lpstr>Franklin Gothic Book</vt:lpstr>
      <vt:lpstr>Symbol</vt:lpstr>
      <vt:lpstr>Times New Roman</vt:lpstr>
      <vt:lpstr>Verdana</vt:lpstr>
      <vt:lpstr>Verdana Bold</vt:lpstr>
      <vt:lpstr>Wingdings</vt:lpstr>
      <vt:lpstr>Office Theme</vt:lpstr>
      <vt:lpstr>Prezentácia programu PowerPoint</vt:lpstr>
      <vt:lpstr>Prezentácia programu PowerPoint</vt:lpstr>
      <vt:lpstr>Moduly projektu STARS</vt:lpstr>
      <vt:lpstr>Ako sú moduly štruktúrované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Andrea Vadasova</dc:creator>
  <dc:description/>
  <cp:lastModifiedBy>Viera Machova</cp:lastModifiedBy>
  <cp:revision>15</cp:revision>
  <dcterms:modified xsi:type="dcterms:W3CDTF">2020-10-06T09:58:29Z</dcterms:modified>
  <dc:language>sk-SK</dc:language>
</cp:coreProperties>
</file>